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60" r:id="rId6"/>
    <p:sldId id="258" r:id="rId7"/>
    <p:sldId id="259" r:id="rId8"/>
    <p:sldId id="262" r:id="rId9"/>
    <p:sldId id="276" r:id="rId10"/>
    <p:sldId id="277" r:id="rId11"/>
    <p:sldId id="263" r:id="rId12"/>
    <p:sldId id="264" r:id="rId13"/>
    <p:sldId id="265" r:id="rId14"/>
    <p:sldId id="268" r:id="rId15"/>
    <p:sldId id="266" r:id="rId16"/>
    <p:sldId id="267" r:id="rId17"/>
    <p:sldId id="269" r:id="rId18"/>
    <p:sldId id="270" r:id="rId19"/>
    <p:sldId id="273" r:id="rId20"/>
    <p:sldId id="274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B53CE21-1F55-42E7-AF6B-81A4D6FAD020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5E42-4965-43F2-8803-62C31B8B22A5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8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CE21-1F55-42E7-AF6B-81A4D6FAD020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5E42-4965-43F2-8803-62C31B8B2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42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CE21-1F55-42E7-AF6B-81A4D6FAD020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5E42-4965-43F2-8803-62C31B8B22A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77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CE21-1F55-42E7-AF6B-81A4D6FAD020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5E42-4965-43F2-8803-62C31B8B2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86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CE21-1F55-42E7-AF6B-81A4D6FAD020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5E42-4965-43F2-8803-62C31B8B22A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547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CE21-1F55-42E7-AF6B-81A4D6FAD020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5E42-4965-43F2-8803-62C31B8B2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31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CE21-1F55-42E7-AF6B-81A4D6FAD020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5E42-4965-43F2-8803-62C31B8B2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CE21-1F55-42E7-AF6B-81A4D6FAD020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5E42-4965-43F2-8803-62C31B8B2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7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CE21-1F55-42E7-AF6B-81A4D6FAD020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5E42-4965-43F2-8803-62C31B8B2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48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CE21-1F55-42E7-AF6B-81A4D6FAD020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5E42-4965-43F2-8803-62C31B8B2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85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CE21-1F55-42E7-AF6B-81A4D6FAD020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5E42-4965-43F2-8803-62C31B8B22A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95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B53CE21-1F55-42E7-AF6B-81A4D6FAD020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2395E42-4965-43F2-8803-62C31B8B22A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79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Medische kennis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De huid</a:t>
            </a:r>
          </a:p>
        </p:txBody>
      </p:sp>
    </p:spTree>
    <p:extLst>
      <p:ext uri="{BB962C8B-B14F-4D97-AF65-F5344CB8AC3E}">
        <p14:creationId xmlns:p14="http://schemas.microsoft.com/office/powerpoint/2010/main" val="31475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Acné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7" y="2084832"/>
            <a:ext cx="670933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200" b="1" dirty="0"/>
              <a:t>Oorzaak: </a:t>
            </a:r>
            <a:r>
              <a:rPr lang="nl-NL" sz="1200" dirty="0"/>
              <a:t>talgklieren verstopt en/of ontstoken meestal onder invloed van geslachtshormonen.</a:t>
            </a:r>
          </a:p>
          <a:p>
            <a:pPr marL="0" indent="0">
              <a:buNone/>
            </a:pPr>
            <a:r>
              <a:rPr lang="nl-NL" sz="1200" dirty="0"/>
              <a:t>Locatie: meestal op het gezicht (</a:t>
            </a:r>
            <a:r>
              <a:rPr lang="nl-NL" sz="1200" i="1" dirty="0"/>
              <a:t>vulgaris</a:t>
            </a:r>
            <a:r>
              <a:rPr lang="nl-NL" sz="1200" dirty="0"/>
              <a:t>), maar ook elders op het lichaam of in de lichaamsplooien.</a:t>
            </a:r>
          </a:p>
          <a:p>
            <a:pPr marL="0" indent="0">
              <a:buNone/>
            </a:pPr>
            <a:r>
              <a:rPr lang="nl-NL" sz="1200" dirty="0"/>
              <a:t>Acné komt het meest voor bij jongeren rond de puberteit</a:t>
            </a:r>
          </a:p>
          <a:p>
            <a:pPr marL="0" indent="0">
              <a:buNone/>
            </a:pPr>
            <a:r>
              <a:rPr lang="nl-NL" sz="1200" dirty="0"/>
              <a:t>Een hele heftige vorm van acné (conglobata) kan zorgen voor diepe littekens. </a:t>
            </a:r>
          </a:p>
          <a:p>
            <a:pPr marL="0" indent="0">
              <a:buNone/>
            </a:pPr>
            <a:r>
              <a:rPr lang="nl-NL" sz="1200" dirty="0"/>
              <a:t>Of pustels (bacteriën) </a:t>
            </a:r>
          </a:p>
          <a:p>
            <a:pPr marL="0" indent="0">
              <a:buNone/>
            </a:pPr>
            <a:r>
              <a:rPr lang="nl-NL" sz="1200" dirty="0"/>
              <a:t>uitgang van talgklier is de opgehoopte talg te zien als mee-eter (</a:t>
            </a:r>
            <a:r>
              <a:rPr lang="nl-NL" sz="1200" dirty="0" err="1"/>
              <a:t>comedo</a:t>
            </a:r>
            <a:r>
              <a:rPr lang="nl-NL" sz="1200" dirty="0"/>
              <a:t>) </a:t>
            </a:r>
          </a:p>
          <a:p>
            <a:pPr marL="0" indent="0">
              <a:buNone/>
            </a:pPr>
            <a:r>
              <a:rPr lang="nl-NL" sz="1200" dirty="0"/>
              <a:t>Uitlokkende factor:  o.a. geneesmiddelen en cosmetica</a:t>
            </a:r>
          </a:p>
          <a:p>
            <a:pPr marL="0" indent="0">
              <a:buNone/>
            </a:pPr>
            <a:r>
              <a:rPr lang="nl-NL" sz="1200" dirty="0" err="1"/>
              <a:t>Behandeling:eenmaal</a:t>
            </a:r>
            <a:r>
              <a:rPr lang="nl-NL" sz="1200" dirty="0"/>
              <a:t> daags schoonmaken met lauw water , met rust laten, </a:t>
            </a:r>
          </a:p>
          <a:p>
            <a:pPr marL="0" indent="0">
              <a:buNone/>
            </a:pPr>
            <a:r>
              <a:rPr lang="nl-NL" sz="1200" dirty="0"/>
              <a:t>Medicatie: benzoylperoxide ( OTC), antibioticum lotion, gel of tablet, anticonceptie pil</a:t>
            </a:r>
          </a:p>
          <a:p>
            <a:pPr marL="0" indent="0">
              <a:buNone/>
            </a:pPr>
            <a:endParaRPr lang="nl-NL" sz="1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33462" y="2774869"/>
            <a:ext cx="4247229" cy="26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6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Bacteriële infecties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200" dirty="0"/>
              <a:t>Een huid kan beschadigen door: (port </a:t>
            </a:r>
            <a:r>
              <a:rPr lang="nl-NL" sz="1200" dirty="0" err="1"/>
              <a:t>d’entree</a:t>
            </a:r>
            <a:r>
              <a:rPr lang="nl-NL" sz="12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200" dirty="0"/>
              <a:t> Eczeem;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200" dirty="0"/>
              <a:t> Krabben;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200" dirty="0"/>
              <a:t> Schaaf-/snijwond;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200" dirty="0"/>
              <a:t> Brandwond;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200" dirty="0"/>
              <a:t> Insectenbeet.</a:t>
            </a:r>
          </a:p>
        </p:txBody>
      </p:sp>
    </p:spTree>
    <p:extLst>
      <p:ext uri="{BB962C8B-B14F-4D97-AF65-F5344CB8AC3E}">
        <p14:creationId xmlns:p14="http://schemas.microsoft.com/office/powerpoint/2010/main" val="68729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Bacteriële huidinfecties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5709" y="2084832"/>
            <a:ext cx="972007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sz="1200" b="1" dirty="0"/>
              <a:t>Impetigo</a:t>
            </a:r>
            <a:r>
              <a:rPr lang="nl-NL" sz="1200" dirty="0"/>
              <a:t> (krentenbaard, stafylokokken of streptokokken). Komt vooral voor bij kinderen onder de 7 jaar. De huid is besmet met bacteriën en hierdoor ontstaan ontstekingen op de huid (veelal op kin).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200" dirty="0"/>
              <a:t> </a:t>
            </a:r>
            <a:r>
              <a:rPr lang="nl-NL" sz="1200" b="1" dirty="0"/>
              <a:t>Furunkel</a:t>
            </a:r>
            <a:r>
              <a:rPr lang="nl-NL" sz="1200" dirty="0"/>
              <a:t> (steenpuist, stafylokokken): een ontsteking van een haarfollikel. Er ontstaat een ontstekingsinfiltraat dat hard is en dat later verettert. Komen nogal eens voor bij mensen met suikerziekte (DM) of bij sterk verzwakte patiënten.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200" dirty="0"/>
              <a:t> </a:t>
            </a:r>
            <a:r>
              <a:rPr lang="nl-NL" sz="1200" b="1" dirty="0"/>
              <a:t>Erysipelas</a:t>
            </a:r>
            <a:r>
              <a:rPr lang="nl-NL" sz="1200" dirty="0"/>
              <a:t> (wondroos): een ontsteking veelal aan het been in aansluiting aan een klein wondje. De aandoening gaat gepaard met hoge koorts, roodheid, warmte en pijn.</a:t>
            </a:r>
          </a:p>
          <a:p>
            <a:pPr>
              <a:buFont typeface="Wingdings" panose="05000000000000000000" pitchFamily="2" charset="2"/>
              <a:buChar char="v"/>
            </a:pPr>
            <a:endParaRPr lang="nl-NL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sz="1200" b="1" dirty="0"/>
              <a:t>Behandeling: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200" dirty="0"/>
              <a:t>Lokaal: </a:t>
            </a:r>
            <a:r>
              <a:rPr lang="nl-NL" sz="1200" dirty="0" err="1"/>
              <a:t>fusidinezuur</a:t>
            </a:r>
            <a:r>
              <a:rPr lang="nl-NL" sz="1200" dirty="0"/>
              <a:t> crème of zalf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200" dirty="0"/>
              <a:t>Oraal: </a:t>
            </a:r>
            <a:r>
              <a:rPr lang="nl-NL" sz="1200" dirty="0" err="1"/>
              <a:t>antibacteriele</a:t>
            </a:r>
            <a:r>
              <a:rPr lang="nl-NL" sz="1200" dirty="0"/>
              <a:t> middelen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200" dirty="0"/>
              <a:t>Steenpuist: </a:t>
            </a:r>
            <a:r>
              <a:rPr lang="nl-NL" sz="1200" dirty="0" err="1"/>
              <a:t>evt</a:t>
            </a:r>
            <a:r>
              <a:rPr lang="nl-NL" sz="1200" dirty="0"/>
              <a:t> zalf met povidonjodium (bescherming omliggende huid)</a:t>
            </a:r>
          </a:p>
        </p:txBody>
      </p:sp>
    </p:spTree>
    <p:extLst>
      <p:ext uri="{BB962C8B-B14F-4D97-AF65-F5344CB8AC3E}">
        <p14:creationId xmlns:p14="http://schemas.microsoft.com/office/powerpoint/2010/main" val="28372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16" y="1673607"/>
            <a:ext cx="3678973" cy="36789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100" y="1673606"/>
            <a:ext cx="3678973" cy="36789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073" y="1673606"/>
            <a:ext cx="3678973" cy="36789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604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Virale huidinfecties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7" y="2286000"/>
            <a:ext cx="972007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sz="1800" b="1" dirty="0"/>
              <a:t>Humaan </a:t>
            </a:r>
            <a:r>
              <a:rPr lang="nl-NL" sz="1800" b="1" dirty="0" err="1"/>
              <a:t>papilloma</a:t>
            </a:r>
            <a:r>
              <a:rPr lang="nl-NL" sz="1800" b="1" dirty="0"/>
              <a:t> virus; </a:t>
            </a:r>
            <a:r>
              <a:rPr lang="nl-NL" sz="1800" dirty="0"/>
              <a:t>veroorzaakt wratten</a:t>
            </a:r>
          </a:p>
          <a:p>
            <a:pPr marL="0" indent="0">
              <a:buNone/>
            </a:pPr>
            <a:r>
              <a:rPr lang="nl-NL" sz="1800" b="1" dirty="0"/>
              <a:t>Behandeling: </a:t>
            </a:r>
            <a:r>
              <a:rPr lang="nl-NL" sz="1800" dirty="0"/>
              <a:t>stikstof af </a:t>
            </a:r>
            <a:r>
              <a:rPr lang="nl-NL" sz="1800" dirty="0" err="1"/>
              <a:t>monochloorazijnzuur</a:t>
            </a:r>
            <a:r>
              <a:rPr lang="nl-NL" sz="1800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1" dirty="0"/>
              <a:t>Herpes simplex</a:t>
            </a:r>
            <a:r>
              <a:rPr lang="nl-NL" sz="1800" dirty="0"/>
              <a:t>: bijvoorbeeld de koortslip. Door direct huid- of slijmvliescontact (zoenen, </a:t>
            </a:r>
            <a:r>
              <a:rPr lang="nl-NL" sz="1800" dirty="0" err="1"/>
              <a:t>sexueel</a:t>
            </a:r>
            <a:r>
              <a:rPr lang="nl-NL" sz="1800" dirty="0"/>
              <a:t> contact), maar soms ook via bepaalde gebruiksvoorwerpen. </a:t>
            </a:r>
            <a:r>
              <a:rPr lang="nl-NL" sz="1800" i="1" u="sng" dirty="0"/>
              <a:t>Niet aan krabben</a:t>
            </a:r>
            <a:r>
              <a:rPr lang="nl-NL" sz="1800" dirty="0"/>
              <a:t>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1" dirty="0"/>
              <a:t>Behandeling: </a:t>
            </a:r>
            <a:r>
              <a:rPr lang="nl-NL" sz="1800" dirty="0"/>
              <a:t>zinkzalf, hygiëne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/>
              <a:t> </a:t>
            </a:r>
            <a:r>
              <a:rPr lang="nl-NL" sz="1800" b="1" dirty="0"/>
              <a:t>Herpes zoster</a:t>
            </a:r>
            <a:r>
              <a:rPr lang="nl-NL" sz="1800" dirty="0"/>
              <a:t>: ook wel gordelroos genoemd. Wordt veroorzaakt door het varicella zoster virus, dus ook de veroorzaker van waterpokken. Iedereen kan gordelroos krijgen, maar treedt vooral op boven het 60</a:t>
            </a:r>
            <a:r>
              <a:rPr lang="nl-NL" sz="1800" baseline="30000" dirty="0"/>
              <a:t>e</a:t>
            </a:r>
            <a:r>
              <a:rPr lang="nl-NL" sz="1800" dirty="0"/>
              <a:t> levensjaar. Over algemeen niet ernstig, maar wel hinderlijk en soms erg pijnlijk.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1" dirty="0"/>
              <a:t>Behandeling</a:t>
            </a:r>
            <a:r>
              <a:rPr lang="nl-NL" sz="1800" dirty="0"/>
              <a:t>: zinkzalf en pijnstilling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115975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 dirty="0"/>
              <a:t>Schimmelinfecties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286000"/>
            <a:ext cx="475488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1200"/>
              <a:t> </a:t>
            </a:r>
            <a:r>
              <a:rPr lang="nl-NL" sz="1200" b="1"/>
              <a:t>Zwemmerseczeem:</a:t>
            </a:r>
            <a:r>
              <a:rPr lang="nl-NL" sz="1200"/>
              <a:t> besmettelijke schimmelinfectie van de huid tussen de tenen.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200" b="1"/>
              <a:t>Oorzaken</a:t>
            </a:r>
            <a:r>
              <a:rPr lang="nl-NL" sz="1200"/>
              <a:t>: veelal beschadiging van de huid of langdurige vochtigheid.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200" b="1"/>
              <a:t>Symptomen: </a:t>
            </a:r>
            <a:r>
              <a:rPr lang="nl-NL" sz="1200"/>
              <a:t>kleine witte schilfertjes tussen de tenen, droge en rode huid, en er kunnen kleine blaasjes of bultjes ontstaan, jeuk of branderig gevoel, soms pijnlijke kloofjes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200"/>
              <a:t> In enkele gevallen kan het leiden tot eczeem aan de handen.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200"/>
              <a:t>Behandeling: antimycotica: Terbinafine, </a:t>
            </a:r>
            <a:r>
              <a:rPr lang="nl-NL" sz="1200" err="1"/>
              <a:t>miconazol</a:t>
            </a:r>
            <a:r>
              <a:rPr lang="nl-NL" sz="1200"/>
              <a:t>, </a:t>
            </a:r>
            <a:r>
              <a:rPr lang="nl-NL" sz="1200" err="1"/>
              <a:t>sulcanozol</a:t>
            </a:r>
            <a:r>
              <a:rPr lang="nl-NL" sz="1200"/>
              <a:t> ( OTC) , </a:t>
            </a:r>
            <a:r>
              <a:rPr lang="nl-NL" sz="1200" err="1"/>
              <a:t>crème,zalf</a:t>
            </a:r>
            <a:r>
              <a:rPr lang="nl-NL" sz="1200"/>
              <a:t>, strooipoeder. &gt; 14 weken doorsmeren na huidinfectie over is, erg besmettelijk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200"/>
              <a:t>Ernstige en of hardnekkige gevallen: orale medicatie : Itraconazol of terbinafine ( bijwerkingen; smaakverlies en leverbeschadiging)</a:t>
            </a:r>
          </a:p>
        </p:txBody>
      </p:sp>
      <p:pic>
        <p:nvPicPr>
          <p:cNvPr id="4098" name="Picture 2" descr="Afbeeldingsresultaat voor schimmel huid">
            <a:extLst>
              <a:ext uri="{FF2B5EF4-FFF2-40B4-BE49-F238E27FC236}">
                <a16:creationId xmlns:a16="http://schemas.microsoft.com/office/drawing/2014/main" id="{7EFBB266-24CE-4CB7-9C9E-7BD91C4F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922" y="3166110"/>
            <a:ext cx="4526278" cy="226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1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huidkanker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968655"/>
            <a:ext cx="640258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sz="1300" b="1" dirty="0" err="1"/>
              <a:t>Basalioom</a:t>
            </a:r>
            <a:r>
              <a:rPr lang="nl-NL" sz="1300" b="1" dirty="0"/>
              <a:t>/</a:t>
            </a:r>
            <a:r>
              <a:rPr lang="nl-NL" sz="1300" b="1" dirty="0" err="1"/>
              <a:t>basaalcelcarcinoom</a:t>
            </a:r>
            <a:r>
              <a:rPr lang="nl-NL" sz="1300" b="1" dirty="0"/>
              <a:t>:</a:t>
            </a:r>
            <a:r>
              <a:rPr lang="nl-NL" sz="1300" dirty="0"/>
              <a:t> kwaadaardige veranderingen in de basale cellen van de opperhuid. Afgekort is BCC.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300" b="1" dirty="0"/>
              <a:t> </a:t>
            </a:r>
            <a:r>
              <a:rPr lang="nl-NL" sz="1300" dirty="0"/>
              <a:t>Blootstelling aan Uv-straling;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300" b="1" dirty="0"/>
              <a:t> </a:t>
            </a:r>
            <a:r>
              <a:rPr lang="nl-NL" sz="1300" dirty="0"/>
              <a:t>Erfelijkheid (komt vaker voor bij familieleden van mensen die al eerder een BCC hebben gehad);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300" b="1" dirty="0"/>
              <a:t> </a:t>
            </a:r>
            <a:r>
              <a:rPr lang="nl-NL" sz="1300" dirty="0"/>
              <a:t>Huidtype (meestal blank);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300" dirty="0"/>
              <a:t> Leeftijd (meestal oudere mensen);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300" dirty="0"/>
              <a:t> Afweersysteem (mensen met een verlaagd afweersysteem): hun afweer is niet of verminderd in staat om de beschadigde opperhuidcellen te herkennen en te herstellen).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300" dirty="0"/>
              <a:t>Infiltratie diepe huid mogelijk, metastasen zeldzaam/onmogelijk , wel recidief&gt; weghalen: cryotherapie, bestraling of chirurgisch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119" y="2084832"/>
            <a:ext cx="3175310" cy="317531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61495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Huidkanker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050932"/>
            <a:ext cx="7205472" cy="4023360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b="1" dirty="0">
                <a:solidFill>
                  <a:prstClr val="black"/>
                </a:solidFill>
              </a:rPr>
              <a:t>Plaveiselcelcarcinoom (PCC):</a:t>
            </a: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dirty="0" err="1">
                <a:solidFill>
                  <a:prstClr val="black"/>
                </a:solidFill>
              </a:rPr>
              <a:t>spinocellulair</a:t>
            </a: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dirty="0" err="1">
                <a:solidFill>
                  <a:prstClr val="black"/>
                </a:solidFill>
              </a:rPr>
              <a:t>carcinoom,kwaadaardige</a:t>
            </a:r>
            <a:r>
              <a:rPr lang="nl-NL" dirty="0">
                <a:solidFill>
                  <a:prstClr val="black"/>
                </a:solidFill>
              </a:rPr>
              <a:t> veranderingen in de cellen van de opperhuid. Vaak gezicht, armen en handen</a:t>
            </a:r>
          </a:p>
          <a:p>
            <a:pPr lvl="0">
              <a:buClr>
                <a:srgbClr val="C830CC"/>
              </a:buClr>
              <a:buFont typeface="Wingdings" panose="05000000000000000000" pitchFamily="2" charset="2"/>
              <a:buChar char="v"/>
            </a:pPr>
            <a:r>
              <a:rPr lang="nl-NL" sz="1600" b="1" dirty="0">
                <a:solidFill>
                  <a:prstClr val="black"/>
                </a:solidFill>
              </a:rPr>
              <a:t> </a:t>
            </a:r>
            <a:r>
              <a:rPr lang="nl-NL" sz="1600" dirty="0">
                <a:solidFill>
                  <a:prstClr val="black"/>
                </a:solidFill>
              </a:rPr>
              <a:t>Blootstelling aan Uv-straling;</a:t>
            </a:r>
          </a:p>
          <a:p>
            <a:pPr lvl="0">
              <a:buClr>
                <a:srgbClr val="C830CC"/>
              </a:buClr>
              <a:buFont typeface="Wingdings" panose="05000000000000000000" pitchFamily="2" charset="2"/>
              <a:buChar char="v"/>
            </a:pPr>
            <a:r>
              <a:rPr lang="nl-NL" sz="1600" b="1" dirty="0">
                <a:solidFill>
                  <a:prstClr val="black"/>
                </a:solidFill>
              </a:rPr>
              <a:t> </a:t>
            </a:r>
            <a:r>
              <a:rPr lang="nl-NL" sz="1600" dirty="0">
                <a:solidFill>
                  <a:prstClr val="black"/>
                </a:solidFill>
              </a:rPr>
              <a:t>Erfelijkheid;</a:t>
            </a:r>
          </a:p>
          <a:p>
            <a:pPr lvl="0">
              <a:buClr>
                <a:srgbClr val="C830CC"/>
              </a:buClr>
              <a:buFont typeface="Wingdings" panose="05000000000000000000" pitchFamily="2" charset="2"/>
              <a:buChar char="v"/>
            </a:pPr>
            <a:r>
              <a:rPr lang="nl-NL" sz="1600" b="1" dirty="0">
                <a:solidFill>
                  <a:prstClr val="black"/>
                </a:solidFill>
              </a:rPr>
              <a:t> </a:t>
            </a:r>
            <a:r>
              <a:rPr lang="nl-NL" sz="1600" dirty="0">
                <a:solidFill>
                  <a:prstClr val="black"/>
                </a:solidFill>
              </a:rPr>
              <a:t>Huidskleur (meestal blank);</a:t>
            </a:r>
          </a:p>
          <a:p>
            <a:pPr lvl="0">
              <a:buClr>
                <a:srgbClr val="C830CC"/>
              </a:buClr>
              <a:buFont typeface="Wingdings" panose="05000000000000000000" pitchFamily="2" charset="2"/>
              <a:buChar char="v"/>
            </a:pPr>
            <a:r>
              <a:rPr lang="nl-NL" sz="1600" b="1" dirty="0">
                <a:solidFill>
                  <a:prstClr val="black"/>
                </a:solidFill>
              </a:rPr>
              <a:t> </a:t>
            </a:r>
            <a:r>
              <a:rPr lang="nl-NL" sz="1600" dirty="0">
                <a:solidFill>
                  <a:prstClr val="black"/>
                </a:solidFill>
              </a:rPr>
              <a:t>Leeftijd (vooral oudere mensen &gt;70 jaar);Afweersysteem</a:t>
            </a:r>
          </a:p>
          <a:p>
            <a:pPr lvl="0">
              <a:buClr>
                <a:srgbClr val="C830CC"/>
              </a:buClr>
              <a:buFont typeface="Wingdings" panose="05000000000000000000" pitchFamily="2" charset="2"/>
              <a:buChar char="v"/>
            </a:pPr>
            <a:r>
              <a:rPr lang="nl-NL" sz="1600" b="1" dirty="0">
                <a:solidFill>
                  <a:prstClr val="black"/>
                </a:solidFill>
              </a:rPr>
              <a:t> </a:t>
            </a:r>
            <a:r>
              <a:rPr lang="nl-NL" sz="1600" dirty="0">
                <a:solidFill>
                  <a:prstClr val="black"/>
                </a:solidFill>
              </a:rPr>
              <a:t>Huidziekten waarbij </a:t>
            </a:r>
            <a:r>
              <a:rPr lang="nl-NL" sz="1600" dirty="0" err="1">
                <a:solidFill>
                  <a:prstClr val="black"/>
                </a:solidFill>
              </a:rPr>
              <a:t>PCC’s</a:t>
            </a:r>
            <a:r>
              <a:rPr lang="nl-NL" sz="1600" dirty="0">
                <a:solidFill>
                  <a:prstClr val="black"/>
                </a:solidFill>
              </a:rPr>
              <a:t> vaker worden gezien (albinisme, open been, oude brandwonden).</a:t>
            </a:r>
          </a:p>
          <a:p>
            <a:pPr lvl="0">
              <a:buClr>
                <a:srgbClr val="C830CC"/>
              </a:buClr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prstClr val="black"/>
                </a:solidFill>
              </a:rPr>
              <a:t>Kans op metastasering</a:t>
            </a:r>
          </a:p>
          <a:p>
            <a:pPr lvl="0">
              <a:buClr>
                <a:srgbClr val="C830CC"/>
              </a:buClr>
              <a:buFont typeface="Wingdings" panose="05000000000000000000" pitchFamily="2" charset="2"/>
              <a:buChar char="v"/>
            </a:pPr>
            <a:r>
              <a:rPr lang="nl-NL" sz="1600" b="1" dirty="0">
                <a:solidFill>
                  <a:prstClr val="black"/>
                </a:solidFill>
              </a:rPr>
              <a:t>Behandeling: </a:t>
            </a:r>
            <a:r>
              <a:rPr lang="nl-NL" sz="1600" dirty="0">
                <a:solidFill>
                  <a:prstClr val="black"/>
                </a:solidFill>
              </a:rPr>
              <a:t>chirurgie en/of  bestraling</a:t>
            </a:r>
          </a:p>
          <a:p>
            <a:pPr lvl="0"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b="1" dirty="0">
                <a:solidFill>
                  <a:prstClr val="black"/>
                </a:solidFill>
              </a:rPr>
              <a:t>Melanoom</a:t>
            </a:r>
            <a:r>
              <a:rPr lang="nl-NL" dirty="0">
                <a:solidFill>
                  <a:prstClr val="black"/>
                </a:solidFill>
              </a:rPr>
              <a:t>: uitgebreid behandeld bij benigne/maligne tumoren</a:t>
            </a:r>
          </a:p>
          <a:p>
            <a:pPr marL="0" lvl="0" indent="0">
              <a:buClr>
                <a:srgbClr val="C830CC"/>
              </a:buClr>
              <a:buNone/>
            </a:pPr>
            <a:r>
              <a:rPr lang="nl-NL" sz="1600" dirty="0">
                <a:solidFill>
                  <a:prstClr val="black"/>
                </a:solidFill>
              </a:rPr>
              <a:t>Zie hiervoor ook huidarts.com/huidaandoeningen/melanoom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253" y="2084832"/>
            <a:ext cx="2720898" cy="27208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0444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 van de huid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162444"/>
            <a:ext cx="6246468" cy="4317753"/>
          </a:xfrm>
        </p:spPr>
        <p:txBody>
          <a:bodyPr/>
          <a:lstStyle/>
          <a:p>
            <a:r>
              <a:rPr lang="nl-NL" b="1" dirty="0"/>
              <a:t>Opperhuid </a:t>
            </a:r>
            <a:r>
              <a:rPr lang="nl-NL" sz="1200" b="1" dirty="0"/>
              <a:t>(geribbeld)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dirty="0"/>
              <a:t> Hoornlaag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dirty="0"/>
              <a:t> Kiemlaag (melanine)</a:t>
            </a:r>
          </a:p>
          <a:p>
            <a:r>
              <a:rPr lang="nl-NL" b="1" dirty="0"/>
              <a:t>Lederhuid </a:t>
            </a:r>
            <a:r>
              <a:rPr lang="nl-NL" sz="1200" b="1" dirty="0"/>
              <a:t>(stevig bindweefsel)</a:t>
            </a:r>
            <a:endParaRPr lang="nl-NL" sz="1200" dirty="0"/>
          </a:p>
          <a:p>
            <a:pPr marL="0" indent="0">
              <a:buNone/>
            </a:pPr>
            <a:r>
              <a:rPr lang="nl-NL" sz="1400" dirty="0"/>
              <a:t>Bevat bloedvaten, lymfevaten, zenuwen, </a:t>
            </a:r>
            <a:r>
              <a:rPr lang="nl-NL" sz="1400" dirty="0" err="1"/>
              <a:t>haarwortels,talgklieren</a:t>
            </a:r>
            <a:r>
              <a:rPr lang="nl-NL" sz="1400" dirty="0"/>
              <a:t>, zweetklieren, spiervezels  zintuigcellen.</a:t>
            </a:r>
          </a:p>
          <a:p>
            <a:r>
              <a:rPr lang="nl-NL" b="1" dirty="0"/>
              <a:t>Onderhuids bindweefsel </a:t>
            </a:r>
            <a:r>
              <a:rPr lang="nl-NL" sz="1200" b="1" dirty="0"/>
              <a:t>(los)</a:t>
            </a:r>
          </a:p>
          <a:p>
            <a:pPr marL="0" indent="0">
              <a:buNone/>
            </a:pPr>
            <a:r>
              <a:rPr lang="nl-NL" sz="1600" dirty="0"/>
              <a:t>Verbindt de huid met de onderliggende weefsels. Bevat onder meer vetweefsel, bloedvaten en zenuwvezels.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874" y="2084832"/>
            <a:ext cx="4886130" cy="32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7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Functies van de huid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286000"/>
            <a:ext cx="1030551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 Bescherming: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dirty="0"/>
              <a:t>Tegen mechanisch geweld;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dirty="0"/>
              <a:t> Uitdroging;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dirty="0"/>
              <a:t> Schadelijke stoffen;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dirty="0"/>
              <a:t> Bacteriën;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dirty="0"/>
              <a:t> Zonnestraling.</a:t>
            </a:r>
          </a:p>
          <a:p>
            <a:pPr>
              <a:buFont typeface="Wingdings" panose="05000000000000000000" pitchFamily="2" charset="2"/>
              <a:buChar char="v"/>
            </a:pPr>
            <a:endParaRPr lang="nl-NL" sz="1600" dirty="0"/>
          </a:p>
          <a:p>
            <a:pPr lvl="0"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nl-NL" sz="1600" dirty="0"/>
              <a:t> </a:t>
            </a:r>
            <a:r>
              <a:rPr lang="nl-NL" sz="1600" b="1" dirty="0"/>
              <a:t>Temperatuur regelen</a:t>
            </a:r>
          </a:p>
          <a:p>
            <a:pPr lvl="0">
              <a:buClr>
                <a:srgbClr val="C830CC"/>
              </a:buClr>
              <a:buFont typeface="Wingdings" panose="05000000000000000000" pitchFamily="2" charset="2"/>
              <a:buChar char="v"/>
            </a:pPr>
            <a:r>
              <a:rPr lang="nl-NL" sz="1600" dirty="0"/>
              <a:t> Temperatuur en de vochtigheid van ons lichaam, door afgifte van zweet;</a:t>
            </a:r>
          </a:p>
          <a:p>
            <a:pPr lvl="0">
              <a:buClr>
                <a:srgbClr val="C830CC"/>
              </a:buClr>
              <a:buFont typeface="Wingdings" panose="05000000000000000000" pitchFamily="2" charset="2"/>
              <a:buChar char="v"/>
            </a:pPr>
            <a:r>
              <a:rPr lang="nl-NL" sz="1600" dirty="0"/>
              <a:t> Samentrekking van de spiertjes van de haren (kippenvel).</a:t>
            </a:r>
          </a:p>
          <a:p>
            <a:pPr>
              <a:buFont typeface="Wingdings" panose="05000000000000000000" pitchFamily="2" charset="2"/>
              <a:buChar char="v"/>
            </a:pPr>
            <a:endParaRPr lang="nl-NL" sz="1600" dirty="0"/>
          </a:p>
          <a:p>
            <a:pPr>
              <a:buFont typeface="Wingdings" panose="05000000000000000000" pitchFamily="2" charset="2"/>
              <a:buChar char="v"/>
            </a:pPr>
            <a:endParaRPr lang="nl-NL" sz="1600" dirty="0"/>
          </a:p>
          <a:p>
            <a:pPr>
              <a:buFont typeface="Wingdings" panose="05000000000000000000" pitchFamily="2" charset="2"/>
              <a:buChar char="v"/>
            </a:pPr>
            <a:endParaRPr lang="nl-NL" sz="1800" dirty="0"/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4BD454E9-CAA2-4F51-A9FE-D1578F45D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88" y="302565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2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nl-NL"/>
              <a:t>Functies van de huid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 lvl="0"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nl-NL" sz="1400" b="1" dirty="0"/>
              <a:t>Zintuigfunctie</a:t>
            </a:r>
          </a:p>
          <a:p>
            <a:pPr marL="0" lvl="0" indent="0">
              <a:buClr>
                <a:srgbClr val="C830CC"/>
              </a:buClr>
              <a:buNone/>
            </a:pPr>
            <a:r>
              <a:rPr lang="nl-NL" sz="1400" dirty="0"/>
              <a:t>Huid heeft een ingewikkeld zenuwstelsel, waardoor wij gevoelig zijn voor warmte, kou, pijn, jeuk en aanrakingen.</a:t>
            </a:r>
          </a:p>
          <a:p>
            <a:pPr lvl="0">
              <a:buClr>
                <a:srgbClr val="C830CC"/>
              </a:buClr>
              <a:buFont typeface="Wingdings" panose="05000000000000000000" pitchFamily="2" charset="2"/>
              <a:buChar char="v"/>
            </a:pPr>
            <a:r>
              <a:rPr lang="nl-NL" sz="1400" dirty="0"/>
              <a:t> Tastzintuigen;</a:t>
            </a:r>
          </a:p>
          <a:p>
            <a:pPr lvl="0">
              <a:buClr>
                <a:srgbClr val="C830CC"/>
              </a:buClr>
              <a:buFont typeface="Wingdings" panose="05000000000000000000" pitchFamily="2" charset="2"/>
              <a:buChar char="v"/>
            </a:pPr>
            <a:r>
              <a:rPr lang="nl-NL" sz="1400" dirty="0"/>
              <a:t> Temperatuurzintuigen;</a:t>
            </a:r>
          </a:p>
          <a:p>
            <a:pPr lvl="0">
              <a:buClr>
                <a:srgbClr val="C830CC"/>
              </a:buClr>
              <a:buFont typeface="Wingdings" panose="05000000000000000000" pitchFamily="2" charset="2"/>
              <a:buChar char="v"/>
            </a:pPr>
            <a:r>
              <a:rPr lang="nl-NL" sz="1400" dirty="0"/>
              <a:t> Pijnzintuigen.</a:t>
            </a:r>
          </a:p>
          <a:p>
            <a:pPr marL="0" lvl="0" indent="0">
              <a:buClr>
                <a:srgbClr val="C830CC"/>
              </a:buClr>
              <a:buNone/>
            </a:pPr>
            <a:endParaRPr lang="nl-NL" sz="1400" dirty="0"/>
          </a:p>
          <a:p>
            <a:pPr lvl="0">
              <a:buClr>
                <a:srgbClr val="C830CC"/>
              </a:buClr>
              <a:buFont typeface="Arial" panose="020B0604020202020204" pitchFamily="34" charset="0"/>
              <a:buChar char="•"/>
            </a:pPr>
            <a:r>
              <a:rPr lang="nl-NL" sz="1400" dirty="0"/>
              <a:t> </a:t>
            </a:r>
            <a:r>
              <a:rPr lang="nl-NL" sz="1400" b="1" dirty="0"/>
              <a:t>Vorming van vitamine D</a:t>
            </a:r>
          </a:p>
          <a:p>
            <a:pPr lvl="0">
              <a:buClr>
                <a:srgbClr val="C830CC"/>
              </a:buClr>
              <a:buFont typeface="Wingdings" panose="05000000000000000000" pitchFamily="2" charset="2"/>
              <a:buChar char="v"/>
            </a:pPr>
            <a:r>
              <a:rPr lang="nl-NL" sz="1400" b="1" dirty="0"/>
              <a:t> </a:t>
            </a:r>
            <a:r>
              <a:rPr lang="nl-NL" sz="1400" dirty="0"/>
              <a:t>Onder invloed van Uv-stralen wordt vitamine D gevormd.</a:t>
            </a:r>
            <a:endParaRPr lang="nl-NL" sz="1400" b="1" dirty="0"/>
          </a:p>
          <a:p>
            <a:endParaRPr lang="nl-NL" sz="1000" dirty="0"/>
          </a:p>
        </p:txBody>
      </p:sp>
      <p:pic>
        <p:nvPicPr>
          <p:cNvPr id="1026" name="Picture 2" descr="https://biologielessen.nl/images/Onderbouw/Klas_3/waarnemen/regelkring2.jpg">
            <a:extLst>
              <a:ext uri="{FF2B5EF4-FFF2-40B4-BE49-F238E27FC236}">
                <a16:creationId xmlns:a16="http://schemas.microsoft.com/office/drawing/2014/main" id="{424F1EE9-7FB4-4682-AC7E-70285BA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037740"/>
            <a:ext cx="5455921" cy="278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1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61628" cy="1499616"/>
          </a:xfrm>
        </p:spPr>
        <p:txBody>
          <a:bodyPr/>
          <a:lstStyle/>
          <a:p>
            <a:r>
              <a:rPr lang="nl-NL" dirty="0"/>
              <a:t>Aandoeningen van de huid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084832"/>
            <a:ext cx="530976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Eczeem: constitutioneel, contact, toxisch, </a:t>
            </a:r>
            <a:r>
              <a:rPr lang="nl-NL" b="1" dirty="0" err="1"/>
              <a:t>seborroïsch</a:t>
            </a:r>
            <a:endParaRPr lang="nl-NL" b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Wratten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Urticaria (galbulten);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 Psoriasis;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 Acné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Bacteriële en virale  infecties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/>
              <a:t>Huidkanker</a:t>
            </a:r>
            <a:endParaRPr lang="nl-NL" b="1" dirty="0"/>
          </a:p>
          <a:p>
            <a:pPr>
              <a:buFont typeface="Arial" panose="020B0604020202020204" pitchFamily="34" charset="0"/>
              <a:buChar char="•"/>
            </a:pP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141" y="2373068"/>
            <a:ext cx="2221917" cy="34468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324" y="2191512"/>
            <a:ext cx="2857500" cy="1905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467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FD629-F122-4AA2-9431-026E30A6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Eczeem: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CC5917-266F-4DE1-9B9F-FACD02E4FE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1600" dirty="0"/>
              <a:t>Alg. symptomen: jeuk, roodheid, zwelling, schilfers, bultjes, kloofjes, korstjes, droge huid.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b="1" dirty="0"/>
              <a:t>Constitutioneel(atopisch): </a:t>
            </a:r>
          </a:p>
          <a:p>
            <a:pPr marL="0" indent="0">
              <a:buNone/>
            </a:pPr>
            <a:r>
              <a:rPr lang="nl-NL" sz="1600" dirty="0"/>
              <a:t>Baby’s: dauwworm, in gezicht, vochtig, romp, armen, benen</a:t>
            </a:r>
          </a:p>
          <a:p>
            <a:pPr marL="0" indent="0">
              <a:buNone/>
            </a:pPr>
            <a:r>
              <a:rPr lang="nl-NL" sz="1600" dirty="0"/>
              <a:t>Neemt af op latere leeftijd</a:t>
            </a:r>
          </a:p>
          <a:p>
            <a:pPr marL="0" indent="0">
              <a:buNone/>
            </a:pPr>
            <a:r>
              <a:rPr lang="nl-NL" sz="1600" b="1" dirty="0"/>
              <a:t>Oorzaak; </a:t>
            </a:r>
            <a:r>
              <a:rPr lang="nl-NL" sz="1600" dirty="0"/>
              <a:t>reactie op allergeen</a:t>
            </a:r>
          </a:p>
          <a:p>
            <a:pPr marL="0" indent="0">
              <a:buNone/>
            </a:pPr>
            <a:r>
              <a:rPr lang="nl-NL" sz="1600" b="1" dirty="0"/>
              <a:t>Advies</a:t>
            </a:r>
            <a:r>
              <a:rPr lang="nl-NL" sz="1600" dirty="0"/>
              <a:t>: uitdroging voorkomen cetomacrogol/</a:t>
            </a:r>
            <a:r>
              <a:rPr lang="nl-NL" sz="1600" dirty="0" err="1"/>
              <a:t>lanette</a:t>
            </a:r>
            <a:r>
              <a:rPr lang="nl-NL" sz="1600" dirty="0"/>
              <a:t> crème of zalf  (</a:t>
            </a:r>
            <a:r>
              <a:rPr lang="nl-NL" sz="1600" dirty="0" err="1"/>
              <a:t>evt</a:t>
            </a:r>
            <a:r>
              <a:rPr lang="nl-NL" sz="1600" dirty="0"/>
              <a:t> met vaseline), geen zeep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3211E0-8303-4CAB-B8FB-27C849298A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sz="1600" b="1" dirty="0"/>
              <a:t>Contacteczeem:</a:t>
            </a:r>
          </a:p>
          <a:p>
            <a:pPr marL="0" indent="0">
              <a:buNone/>
            </a:pPr>
            <a:r>
              <a:rPr lang="nl-NL" sz="1600" b="1" dirty="0"/>
              <a:t>Symptomen: </a:t>
            </a:r>
            <a:r>
              <a:rPr lang="nl-NL" sz="1600" dirty="0"/>
              <a:t>jeuk, nat, blaasjes, roodheid ,schilferig</a:t>
            </a:r>
          </a:p>
          <a:p>
            <a:pPr marL="0" indent="0">
              <a:buNone/>
            </a:pPr>
            <a:r>
              <a:rPr lang="nl-NL" sz="1600" b="1" dirty="0"/>
              <a:t>Oorzaak: </a:t>
            </a:r>
            <a:r>
              <a:rPr lang="nl-NL" sz="1600" dirty="0"/>
              <a:t>allergeen dat direct met huid in contact komt (nikkel, cosmetica, </a:t>
            </a:r>
            <a:r>
              <a:rPr lang="nl-NL" sz="1600" dirty="0" err="1"/>
              <a:t>etc</a:t>
            </a:r>
            <a:r>
              <a:rPr lang="nl-NL" sz="1600" dirty="0"/>
              <a:t> )</a:t>
            </a:r>
          </a:p>
          <a:p>
            <a:pPr marL="0" indent="0">
              <a:buNone/>
            </a:pPr>
            <a:r>
              <a:rPr lang="nl-NL" sz="1600" dirty="0"/>
              <a:t>12-72 uur na blootstelling</a:t>
            </a:r>
          </a:p>
          <a:p>
            <a:pPr marL="0" indent="0">
              <a:buNone/>
            </a:pPr>
            <a:r>
              <a:rPr lang="nl-NL" sz="1600" dirty="0" err="1"/>
              <a:t>Epicutane</a:t>
            </a:r>
            <a:r>
              <a:rPr lang="nl-NL" sz="1600" dirty="0"/>
              <a:t> plakproef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dirty="0"/>
              <a:t> </a:t>
            </a:r>
            <a:r>
              <a:rPr lang="nl-NL" sz="1600" b="1" dirty="0"/>
              <a:t>Toxisch eczeem:</a:t>
            </a:r>
          </a:p>
          <a:p>
            <a:pPr marL="0" indent="0">
              <a:buNone/>
            </a:pPr>
            <a:r>
              <a:rPr lang="nl-NL" sz="1600" dirty="0"/>
              <a:t>Huidontsteking ontstaat na inwerking water en zeep&gt; beschadiging huid</a:t>
            </a:r>
          </a:p>
          <a:p>
            <a:pPr marL="0" indent="0">
              <a:buNone/>
            </a:pPr>
            <a:r>
              <a:rPr lang="nl-NL" sz="1600" dirty="0" err="1"/>
              <a:t>Vb</a:t>
            </a:r>
            <a:r>
              <a:rPr lang="nl-NL" sz="1600" dirty="0"/>
              <a:t> luieruitslag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6" name="Afbeelding 5" descr="Afbeelding met tatoeage, persoon&#10;&#10;Beschrijving is gegenereerd met zeer hoge betrouwbaarheid">
            <a:extLst>
              <a:ext uri="{FF2B5EF4-FFF2-40B4-BE49-F238E27FC236}">
                <a16:creationId xmlns:a16="http://schemas.microsoft.com/office/drawing/2014/main" id="{8D220F0F-E04C-49F4-8E1D-5A6CAABB0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37" y="585216"/>
            <a:ext cx="2677366" cy="136144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06966F3-BC9A-44B7-84B4-B222E3A13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810" y="585216"/>
            <a:ext cx="3314700" cy="13811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B60DAF6-57A9-41E5-9499-5B914B0B7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160" y="3585831"/>
            <a:ext cx="1950720" cy="10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8F178A8-012E-466B-BDA3-CA4F78BCA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C5FCAF3-FE86-41B0-B9BB-A2394B8A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Eczeem: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8A0ED5-7606-4E6A-9114-D70BB9135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b="1" dirty="0" err="1"/>
              <a:t>Seborroïsch</a:t>
            </a:r>
            <a:r>
              <a:rPr lang="en-US" sz="1400" b="1" dirty="0"/>
              <a:t> </a:t>
            </a:r>
            <a:r>
              <a:rPr lang="en-US" sz="1400" b="1" dirty="0" err="1"/>
              <a:t>eczeem</a:t>
            </a:r>
            <a:r>
              <a:rPr lang="en-US" sz="1400" b="1" dirty="0"/>
              <a:t>:</a:t>
            </a:r>
          </a:p>
          <a:p>
            <a:pPr marL="0" indent="0">
              <a:buNone/>
            </a:pPr>
            <a:r>
              <a:rPr lang="en-US" sz="1400" b="1" dirty="0" err="1"/>
              <a:t>Symptomen</a:t>
            </a:r>
            <a:r>
              <a:rPr lang="en-US" sz="1400" b="1" dirty="0"/>
              <a:t>: </a:t>
            </a:r>
            <a:r>
              <a:rPr lang="en-US" sz="1400" dirty="0"/>
              <a:t>minder </a:t>
            </a:r>
            <a:r>
              <a:rPr lang="en-US" sz="1400" dirty="0" err="1"/>
              <a:t>jeuk</a:t>
            </a:r>
            <a:r>
              <a:rPr lang="en-US" sz="1400" dirty="0"/>
              <a:t>, </a:t>
            </a:r>
            <a:r>
              <a:rPr lang="en-US" sz="1400" dirty="0" err="1"/>
              <a:t>gelige</a:t>
            </a:r>
            <a:r>
              <a:rPr lang="en-US" sz="1400" dirty="0"/>
              <a:t> </a:t>
            </a:r>
            <a:r>
              <a:rPr lang="en-US" sz="1400" dirty="0" err="1"/>
              <a:t>vette</a:t>
            </a:r>
            <a:r>
              <a:rPr lang="en-US" sz="1400" dirty="0"/>
              <a:t> </a:t>
            </a:r>
            <a:r>
              <a:rPr lang="en-US" sz="1400" dirty="0" err="1"/>
              <a:t>schilfers</a:t>
            </a:r>
            <a:r>
              <a:rPr lang="en-US" sz="1400" dirty="0"/>
              <a:t> </a:t>
            </a:r>
            <a:r>
              <a:rPr lang="en-US" sz="1400" dirty="0" err="1"/>
              <a:t>m.n</a:t>
            </a:r>
            <a:r>
              <a:rPr lang="en-US" sz="1400" dirty="0"/>
              <a:t>. in </a:t>
            </a:r>
            <a:r>
              <a:rPr lang="en-US" sz="1400" dirty="0" err="1"/>
              <a:t>gezicht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(“berg </a:t>
            </a:r>
            <a:r>
              <a:rPr lang="en-US" sz="1400" dirty="0" err="1"/>
              <a:t>bij</a:t>
            </a:r>
            <a:r>
              <a:rPr lang="en-US" sz="1400" dirty="0"/>
              <a:t> </a:t>
            </a:r>
            <a:r>
              <a:rPr lang="en-US" sz="1400" dirty="0" err="1"/>
              <a:t>kinderen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b="1" dirty="0" err="1"/>
              <a:t>Oorzaak</a:t>
            </a:r>
            <a:r>
              <a:rPr lang="en-US" sz="1400" b="1" dirty="0"/>
              <a:t>: </a:t>
            </a:r>
            <a:r>
              <a:rPr lang="en-US" sz="1400" dirty="0" err="1"/>
              <a:t>verandering</a:t>
            </a:r>
            <a:r>
              <a:rPr lang="en-US" sz="1400" dirty="0"/>
              <a:t> van </a:t>
            </a:r>
            <a:r>
              <a:rPr lang="en-US" sz="1400" dirty="0" err="1"/>
              <a:t>talg</a:t>
            </a:r>
            <a:r>
              <a:rPr lang="en-US" sz="1400" dirty="0"/>
              <a:t> </a:t>
            </a:r>
            <a:r>
              <a:rPr lang="en-US" sz="1400" dirty="0" err="1"/>
              <a:t>waardoor</a:t>
            </a:r>
            <a:r>
              <a:rPr lang="en-US" sz="1400" dirty="0"/>
              <a:t> gist </a:t>
            </a:r>
            <a:r>
              <a:rPr lang="en-US" sz="1400" dirty="0" err="1"/>
              <a:t>snel</a:t>
            </a:r>
            <a:r>
              <a:rPr lang="en-US" sz="1400" dirty="0"/>
              <a:t> </a:t>
            </a:r>
            <a:r>
              <a:rPr lang="en-US" sz="1400" dirty="0" err="1"/>
              <a:t>kan</a:t>
            </a:r>
            <a:r>
              <a:rPr lang="en-US" sz="1400" dirty="0"/>
              <a:t> </a:t>
            </a:r>
            <a:r>
              <a:rPr lang="en-US" sz="1400" dirty="0" err="1"/>
              <a:t>groeien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Speciale</a:t>
            </a:r>
            <a:r>
              <a:rPr lang="en-US" sz="1400" dirty="0"/>
              <a:t> lotion, shampoo, gel, crème  </a:t>
            </a:r>
            <a:r>
              <a:rPr lang="en-US" sz="1400" dirty="0" err="1"/>
              <a:t>tegen</a:t>
            </a:r>
            <a:r>
              <a:rPr lang="en-US" sz="1400" dirty="0"/>
              <a:t> gist/</a:t>
            </a:r>
            <a:r>
              <a:rPr lang="en-US" sz="1400" dirty="0" err="1"/>
              <a:t>schimmel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Evt</a:t>
            </a:r>
            <a:r>
              <a:rPr lang="en-US" sz="1400" dirty="0"/>
              <a:t>. </a:t>
            </a:r>
            <a:r>
              <a:rPr lang="en-US" sz="1400" dirty="0" err="1"/>
              <a:t>corticosteroïd</a:t>
            </a:r>
            <a:r>
              <a:rPr lang="en-US" sz="1400" dirty="0"/>
              <a:t> (</a:t>
            </a:r>
            <a:r>
              <a:rPr lang="en-US" sz="1400" dirty="0" err="1"/>
              <a:t>ontstekingsremmend</a:t>
            </a:r>
            <a:r>
              <a:rPr lang="en-US" sz="1400" dirty="0"/>
              <a:t>)</a:t>
            </a:r>
          </a:p>
          <a:p>
            <a:endParaRPr lang="en-US" dirty="0"/>
          </a:p>
        </p:txBody>
      </p:sp>
      <p:pic>
        <p:nvPicPr>
          <p:cNvPr id="3074" name="Picture 2" descr="Seborroïsch eczeem">
            <a:extLst>
              <a:ext uri="{FF2B5EF4-FFF2-40B4-BE49-F238E27FC236}">
                <a16:creationId xmlns:a16="http://schemas.microsoft.com/office/drawing/2014/main" id="{6B028AF0-B74A-4E2E-9C58-A0912440C1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922" y="2600326"/>
            <a:ext cx="4526278" cy="33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5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Urticaria/netelroos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006327"/>
            <a:ext cx="6491794" cy="4023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Worden ook wel galbulten genoemd. </a:t>
            </a:r>
          </a:p>
          <a:p>
            <a:pPr marL="0" indent="0">
              <a:buNone/>
            </a:pPr>
            <a:r>
              <a:rPr lang="nl-NL" sz="2100" b="1" dirty="0"/>
              <a:t>Symptomen: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100" dirty="0"/>
              <a:t>snel opkomende, voorbijgaande, scherp begrensde, </a:t>
            </a:r>
            <a:r>
              <a:rPr lang="nl-NL" sz="2100" dirty="0" err="1"/>
              <a:t>erythemateuze</a:t>
            </a:r>
            <a:r>
              <a:rPr lang="nl-NL" sz="2100" dirty="0"/>
              <a:t> zwellingen; grootte kan variëren van enkele mm tot meerdere centimeters. Ze kunnen samenvloeien tot grotere vlakken.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900" dirty="0"/>
              <a:t>Meestal (heftige) jeuk;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900" dirty="0"/>
              <a:t> Zwellingen zijn soms pijnlijk en branderig.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900" dirty="0"/>
              <a:t> Soms tegelijkertijd angio-oedeem: plotselinge, meer pijnlijke dan jeukende zwelling van diepere weefsels (gelaat, lippen, tong, handen, voeten en genitalia). Kan 24 – 72 uur aanhouden.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900" dirty="0"/>
              <a:t> Als zwelling van de mond- en keelholte of het strottenhoofd optreedt, kan het levensbedreigend zijn.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900" dirty="0"/>
              <a:t>uitlokkende factoren: o.a.  </a:t>
            </a:r>
            <a:r>
              <a:rPr lang="nl-NL" sz="1900" dirty="0" err="1"/>
              <a:t>stress,voedingsmiddelen</a:t>
            </a:r>
            <a:r>
              <a:rPr lang="nl-NL" sz="1900" dirty="0"/>
              <a:t>, geneesmiddelen, infectie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900" dirty="0"/>
              <a:t>Behandeling: preventie, antihistaminicum (bij jeuk)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32" y="2665142"/>
            <a:ext cx="3704529" cy="24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1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Psoriasis (chronisch)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884110"/>
            <a:ext cx="7480008" cy="4481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200" b="1" dirty="0"/>
              <a:t>Oorzaak: </a:t>
            </a:r>
            <a:r>
              <a:rPr lang="nl-NL" sz="1200" dirty="0"/>
              <a:t>abnormaal snel verhoorningsproces. Daardoor is het een auto-immuunziekte. Het proces van vervanging van de huid gaat bij psoriasis bijna 4 x zo snel.</a:t>
            </a:r>
            <a:r>
              <a:rPr lang="nl-NL" sz="1200" b="1" dirty="0"/>
              <a:t> </a:t>
            </a:r>
            <a:endParaRPr lang="nl-NL" sz="1200" dirty="0"/>
          </a:p>
          <a:p>
            <a:pPr marL="0" indent="0">
              <a:buNone/>
            </a:pPr>
            <a:r>
              <a:rPr lang="nl-NL" b="1" dirty="0"/>
              <a:t>Symptomen: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300" dirty="0"/>
              <a:t>witte vlekken op de huid (‘kaarsvetvlekken’).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300" dirty="0"/>
              <a:t> Rode/zilverwitte schilferige verdikkingen van de huid;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300" dirty="0"/>
              <a:t> Soms gepaard met jeuk en/of pijn.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300" dirty="0"/>
              <a:t> Soms gaat psoriasis gepaard met afwijkingen van de nagels (putjes) en soms met gewrichtsklachten (denkend aan reumatoïde artritis), psychische, sociale en seksuele problemen.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300" dirty="0"/>
              <a:t>Voorkeur voor strekzijde van gewrichten (</a:t>
            </a:r>
            <a:r>
              <a:rPr lang="nl-NL" sz="1300" dirty="0" err="1"/>
              <a:t>elleboog</a:t>
            </a:r>
            <a:r>
              <a:rPr lang="nl-NL" sz="1300" dirty="0"/>
              <a:t> en knie);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300" dirty="0"/>
              <a:t> Behaarde hoofdhuid.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300" dirty="0"/>
              <a:t>Behandeling: niet te genezen, vaak via dermatoloog </a:t>
            </a:r>
            <a:r>
              <a:rPr lang="nl-NL" sz="1300" dirty="0" err="1"/>
              <a:t>bijv</a:t>
            </a:r>
            <a:r>
              <a:rPr lang="nl-NL" sz="1300" dirty="0"/>
              <a:t>:  PUVA-therapie , corticosteroïd in combinatie met Calcipotriol , occlusie (huid afsluiten met plastic), hoofdhuid: koolteer en menthol shampoo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136" y="2478458"/>
            <a:ext cx="3457141" cy="25928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96945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Rood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83C1F785C764F9A38FCBEC29DD7B3" ma:contentTypeVersion="10" ma:contentTypeDescription="Een nieuw document maken." ma:contentTypeScope="" ma:versionID="0fb06cb005f37fafc9543f4e2c773577">
  <xsd:schema xmlns:xsd="http://www.w3.org/2001/XMLSchema" xmlns:xs="http://www.w3.org/2001/XMLSchema" xmlns:p="http://schemas.microsoft.com/office/2006/metadata/properties" xmlns:ns3="fe7f3640-dee9-45f0-a89d-e6c05832ed7a" xmlns:ns4="9912d8de-1901-472a-966c-e2330e0360c6" targetNamespace="http://schemas.microsoft.com/office/2006/metadata/properties" ma:root="true" ma:fieldsID="94563ff4be7fab35ddba5810d93998b2" ns3:_="" ns4:_="">
    <xsd:import namespace="fe7f3640-dee9-45f0-a89d-e6c05832ed7a"/>
    <xsd:import namespace="9912d8de-1901-472a-966c-e2330e0360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f3640-dee9-45f0-a89d-e6c05832ed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2d8de-1901-472a-966c-e2330e036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60FAED-B111-4377-B925-F4AEC44AB1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7f3640-dee9-45f0-a89d-e6c05832ed7a"/>
    <ds:schemaRef ds:uri="9912d8de-1901-472a-966c-e2330e0360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E06895-B30D-4F51-A6F2-9C5A840AD9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09594B-47B2-4738-B214-5BB2F0983422}">
  <ds:schemaRefs>
    <ds:schemaRef ds:uri="fe7f3640-dee9-45f0-a89d-e6c05832ed7a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912d8de-1901-472a-966c-e2330e0360c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223</TotalTime>
  <Words>1333</Words>
  <Application>Microsoft Office PowerPoint</Application>
  <PresentationFormat>Breedbeeld</PresentationFormat>
  <Paragraphs>142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Tw Cen MT</vt:lpstr>
      <vt:lpstr>Wingdings</vt:lpstr>
      <vt:lpstr>Wingdings 3</vt:lpstr>
      <vt:lpstr>Integraal</vt:lpstr>
      <vt:lpstr>Medische kennis</vt:lpstr>
      <vt:lpstr>Bouw van de huid</vt:lpstr>
      <vt:lpstr>Functies van de huid</vt:lpstr>
      <vt:lpstr>Functies van de huid</vt:lpstr>
      <vt:lpstr>Aandoeningen van de huid</vt:lpstr>
      <vt:lpstr>Eczeem: </vt:lpstr>
      <vt:lpstr>Eczeem:</vt:lpstr>
      <vt:lpstr>Urticaria/netelroos</vt:lpstr>
      <vt:lpstr>Psoriasis (chronisch)</vt:lpstr>
      <vt:lpstr>Acné</vt:lpstr>
      <vt:lpstr>Bacteriële infecties</vt:lpstr>
      <vt:lpstr>Bacteriële huidinfecties</vt:lpstr>
      <vt:lpstr>PowerPoint-presentatie</vt:lpstr>
      <vt:lpstr>Virale huidinfecties</vt:lpstr>
      <vt:lpstr>Schimmelinfecties</vt:lpstr>
      <vt:lpstr>huidkanker</vt:lpstr>
      <vt:lpstr>Huidkanker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Medische kennis</dc:title>
  <dc:creator>Hanneke van Tuinen</dc:creator>
  <cp:lastModifiedBy>Hanneke van Tuinen</cp:lastModifiedBy>
  <cp:revision>26</cp:revision>
  <dcterms:created xsi:type="dcterms:W3CDTF">2018-12-10T09:36:30Z</dcterms:created>
  <dcterms:modified xsi:type="dcterms:W3CDTF">2020-01-14T20:09:19Z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0x0101007EE83C1F785C764F9A38FCBEC29DD7B3</vt:lpwstr>
  </property>
</Properties>
</file>